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4"/>
  </p:sldMasterIdLst>
  <p:notesMasterIdLst>
    <p:notesMasterId r:id="rId7"/>
  </p:notesMasterIdLst>
  <p:sldIdLst>
    <p:sldId id="304" r:id="rId5"/>
    <p:sldId id="303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38" userDrawn="1">
          <p15:clr>
            <a:srgbClr val="A4A3A4"/>
          </p15:clr>
        </p15:guide>
        <p15:guide id="2" pos="7242" userDrawn="1">
          <p15:clr>
            <a:srgbClr val="A4A3A4"/>
          </p15:clr>
        </p15:guide>
        <p15:guide id="3" orient="horz" pos="414" userDrawn="1">
          <p15:clr>
            <a:srgbClr val="A4A3A4"/>
          </p15:clr>
        </p15:guide>
        <p15:guide id="5" userDrawn="1">
          <p15:clr>
            <a:srgbClr val="A4A3A4"/>
          </p15:clr>
        </p15:guide>
        <p15:guide id="6" pos="7673" userDrawn="1">
          <p15:clr>
            <a:srgbClr val="A4A3A4"/>
          </p15:clr>
        </p15:guide>
        <p15:guide id="7" orient="horz" pos="5" userDrawn="1">
          <p15:clr>
            <a:srgbClr val="A4A3A4"/>
          </p15:clr>
        </p15:guide>
        <p15:guide id="8" orient="horz" pos="4315" userDrawn="1">
          <p15:clr>
            <a:srgbClr val="A4A3A4"/>
          </p15:clr>
        </p15:guide>
        <p15:guide id="9" orient="horz" pos="731" userDrawn="1">
          <p15:clr>
            <a:srgbClr val="A4A3A4"/>
          </p15:clr>
        </p15:guide>
        <p15:guide id="10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8DC"/>
    <a:srgbClr val="B9D137"/>
    <a:srgbClr val="FCAA33"/>
    <a:srgbClr val="004B62"/>
    <a:srgbClr val="83002A"/>
    <a:srgbClr val="EB8B2D"/>
    <a:srgbClr val="84235E"/>
    <a:srgbClr val="008EA5"/>
    <a:srgbClr val="8FBBC7"/>
    <a:srgbClr val="00A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BFA4C1-3EB8-48AB-B65A-E6175061F1F3}" v="42" dt="2024-11-13T14:26:23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86313"/>
  </p:normalViewPr>
  <p:slideViewPr>
    <p:cSldViewPr snapToGrid="0" snapToObjects="1" showGuides="1">
      <p:cViewPr varScale="1">
        <p:scale>
          <a:sx n="93" d="100"/>
          <a:sy n="93" d="100"/>
        </p:scale>
        <p:origin x="2682" y="84"/>
      </p:cViewPr>
      <p:guideLst>
        <p:guide pos="438"/>
        <p:guide pos="7242"/>
        <p:guide orient="horz" pos="414"/>
        <p:guide/>
        <p:guide pos="7673"/>
        <p:guide orient="horz" pos="5"/>
        <p:guide orient="horz" pos="4315"/>
        <p:guide orient="horz" pos="731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y Winterstø" userId="5539950a-9259-4d28-a8b5-a5877487c981" providerId="ADAL" clId="{D4BFA4C1-3EB8-48AB-B65A-E6175061F1F3}"/>
    <pc:docChg chg="custSel modSld">
      <pc:chgData name="Gry Winterstø" userId="5539950a-9259-4d28-a8b5-a5877487c981" providerId="ADAL" clId="{D4BFA4C1-3EB8-48AB-B65A-E6175061F1F3}" dt="2024-11-13T14:26:05.876" v="134" actId="20577"/>
      <pc:docMkLst>
        <pc:docMk/>
      </pc:docMkLst>
      <pc:sldChg chg="addSp delSp modSp mod">
        <pc:chgData name="Gry Winterstø" userId="5539950a-9259-4d28-a8b5-a5877487c981" providerId="ADAL" clId="{D4BFA4C1-3EB8-48AB-B65A-E6175061F1F3}" dt="2024-11-13T14:17:44.573" v="65" actId="14100"/>
        <pc:sldMkLst>
          <pc:docMk/>
          <pc:sldMk cId="1359568412" sldId="303"/>
        </pc:sldMkLst>
        <pc:spChg chg="mod">
          <ac:chgData name="Gry Winterstø" userId="5539950a-9259-4d28-a8b5-a5877487c981" providerId="ADAL" clId="{D4BFA4C1-3EB8-48AB-B65A-E6175061F1F3}" dt="2024-11-13T14:05:50.833" v="1" actId="20577"/>
          <ac:spMkLst>
            <pc:docMk/>
            <pc:sldMk cId="1359568412" sldId="303"/>
            <ac:spMk id="42" creationId="{DE32B120-5BAD-1A41-930C-735BCCBD9FAB}"/>
          </ac:spMkLst>
        </pc:spChg>
        <pc:graphicFrameChg chg="add mod">
          <ac:chgData name="Gry Winterstø" userId="5539950a-9259-4d28-a8b5-a5877487c981" providerId="ADAL" clId="{D4BFA4C1-3EB8-48AB-B65A-E6175061F1F3}" dt="2024-11-13T14:10:45.377" v="20" actId="1076"/>
          <ac:graphicFrameMkLst>
            <pc:docMk/>
            <pc:sldMk cId="1359568412" sldId="303"/>
            <ac:graphicFrameMk id="3" creationId="{7C3E63F9-872B-5951-179A-7B25E0A1C173}"/>
          </ac:graphicFrameMkLst>
        </pc:graphicFrameChg>
        <pc:graphicFrameChg chg="add mod">
          <ac:chgData name="Gry Winterstø" userId="5539950a-9259-4d28-a8b5-a5877487c981" providerId="ADAL" clId="{D4BFA4C1-3EB8-48AB-B65A-E6175061F1F3}" dt="2024-11-13T14:17:40.939" v="64" actId="14100"/>
          <ac:graphicFrameMkLst>
            <pc:docMk/>
            <pc:sldMk cId="1359568412" sldId="303"/>
            <ac:graphicFrameMk id="5" creationId="{75518FF8-17D6-2A2F-7499-09C06F719A63}"/>
          </ac:graphicFrameMkLst>
        </pc:graphicFrameChg>
        <pc:graphicFrameChg chg="del">
          <ac:chgData name="Gry Winterstø" userId="5539950a-9259-4d28-a8b5-a5877487c981" providerId="ADAL" clId="{D4BFA4C1-3EB8-48AB-B65A-E6175061F1F3}" dt="2024-11-13T14:16:47.225" v="51" actId="478"/>
          <ac:graphicFrameMkLst>
            <pc:docMk/>
            <pc:sldMk cId="1359568412" sldId="303"/>
            <ac:graphicFrameMk id="6" creationId="{411973FA-3570-58A7-D94E-E04D1631A9AD}"/>
          </ac:graphicFrameMkLst>
        </pc:graphicFrameChg>
        <pc:graphicFrameChg chg="add mod">
          <ac:chgData name="Gry Winterstø" userId="5539950a-9259-4d28-a8b5-a5877487c981" providerId="ADAL" clId="{D4BFA4C1-3EB8-48AB-B65A-E6175061F1F3}" dt="2024-11-13T14:15:15.079" v="40" actId="14100"/>
          <ac:graphicFrameMkLst>
            <pc:docMk/>
            <pc:sldMk cId="1359568412" sldId="303"/>
            <ac:graphicFrameMk id="7" creationId="{F928E57E-A8EF-15D6-05ED-EF2D2CE828B8}"/>
          </ac:graphicFrameMkLst>
        </pc:graphicFrameChg>
        <pc:graphicFrameChg chg="del">
          <ac:chgData name="Gry Winterstø" userId="5539950a-9259-4d28-a8b5-a5877487c981" providerId="ADAL" clId="{D4BFA4C1-3EB8-48AB-B65A-E6175061F1F3}" dt="2024-11-13T14:14:07.655" v="28" actId="478"/>
          <ac:graphicFrameMkLst>
            <pc:docMk/>
            <pc:sldMk cId="1359568412" sldId="303"/>
            <ac:graphicFrameMk id="8" creationId="{75518FF8-17D6-2A2F-7499-09C06F719A63}"/>
          </ac:graphicFrameMkLst>
        </pc:graphicFrameChg>
        <pc:graphicFrameChg chg="del">
          <ac:chgData name="Gry Winterstø" userId="5539950a-9259-4d28-a8b5-a5877487c981" providerId="ADAL" clId="{D4BFA4C1-3EB8-48AB-B65A-E6175061F1F3}" dt="2024-11-13T14:15:30.336" v="41" actId="478"/>
          <ac:graphicFrameMkLst>
            <pc:docMk/>
            <pc:sldMk cId="1359568412" sldId="303"/>
            <ac:graphicFrameMk id="9" creationId="{1764ADF3-4375-E186-B7F5-4118A7CDC13A}"/>
          </ac:graphicFrameMkLst>
        </pc:graphicFrameChg>
        <pc:graphicFrameChg chg="del">
          <ac:chgData name="Gry Winterstø" userId="5539950a-9259-4d28-a8b5-a5877487c981" providerId="ADAL" clId="{D4BFA4C1-3EB8-48AB-B65A-E6175061F1F3}" dt="2024-11-13T14:15:03.301" v="36" actId="478"/>
          <ac:graphicFrameMkLst>
            <pc:docMk/>
            <pc:sldMk cId="1359568412" sldId="303"/>
            <ac:graphicFrameMk id="10" creationId="{F928E57E-A8EF-15D6-05ED-EF2D2CE828B8}"/>
          </ac:graphicFrameMkLst>
        </pc:graphicFrameChg>
        <pc:graphicFrameChg chg="add mod">
          <ac:chgData name="Gry Winterstø" userId="5539950a-9259-4d28-a8b5-a5877487c981" providerId="ADAL" clId="{D4BFA4C1-3EB8-48AB-B65A-E6175061F1F3}" dt="2024-11-13T14:16:18.271" v="50" actId="14100"/>
          <ac:graphicFrameMkLst>
            <pc:docMk/>
            <pc:sldMk cId="1359568412" sldId="303"/>
            <ac:graphicFrameMk id="11" creationId="{1764ADF3-4375-E186-B7F5-4118A7CDC13A}"/>
          </ac:graphicFrameMkLst>
        </pc:graphicFrameChg>
        <pc:graphicFrameChg chg="del">
          <ac:chgData name="Gry Winterstø" userId="5539950a-9259-4d28-a8b5-a5877487c981" providerId="ADAL" clId="{D4BFA4C1-3EB8-48AB-B65A-E6175061F1F3}" dt="2024-11-13T14:10:41.762" v="19" actId="478"/>
          <ac:graphicFrameMkLst>
            <pc:docMk/>
            <pc:sldMk cId="1359568412" sldId="303"/>
            <ac:graphicFrameMk id="12" creationId="{29DC1130-D1F0-E640-7B17-3D6A03EF7C31}"/>
          </ac:graphicFrameMkLst>
        </pc:graphicFrameChg>
        <pc:graphicFrameChg chg="add mod">
          <ac:chgData name="Gry Winterstø" userId="5539950a-9259-4d28-a8b5-a5877487c981" providerId="ADAL" clId="{D4BFA4C1-3EB8-48AB-B65A-E6175061F1F3}" dt="2024-11-13T14:17:44.573" v="65" actId="14100"/>
          <ac:graphicFrameMkLst>
            <pc:docMk/>
            <pc:sldMk cId="1359568412" sldId="303"/>
            <ac:graphicFrameMk id="13" creationId="{411973FA-3570-58A7-D94E-E04D1631A9AD}"/>
          </ac:graphicFrameMkLst>
        </pc:graphicFrameChg>
      </pc:sldChg>
      <pc:sldChg chg="modSp mod">
        <pc:chgData name="Gry Winterstø" userId="5539950a-9259-4d28-a8b5-a5877487c981" providerId="ADAL" clId="{D4BFA4C1-3EB8-48AB-B65A-E6175061F1F3}" dt="2024-11-13T14:26:05.876" v="134" actId="20577"/>
        <pc:sldMkLst>
          <pc:docMk/>
          <pc:sldMk cId="955306122" sldId="304"/>
        </pc:sldMkLst>
        <pc:spChg chg="mod">
          <ac:chgData name="Gry Winterstø" userId="5539950a-9259-4d28-a8b5-a5877487c981" providerId="ADAL" clId="{D4BFA4C1-3EB8-48AB-B65A-E6175061F1F3}" dt="2024-11-13T14:17:59.003" v="66" actId="20577"/>
          <ac:spMkLst>
            <pc:docMk/>
            <pc:sldMk cId="955306122" sldId="304"/>
            <ac:spMk id="42" creationId="{DE32B120-5BAD-1A41-930C-735BCCBD9FAB}"/>
          </ac:spMkLst>
        </pc:spChg>
        <pc:graphicFrameChg chg="modGraphic">
          <ac:chgData name="Gry Winterstø" userId="5539950a-9259-4d28-a8b5-a5877487c981" providerId="ADAL" clId="{D4BFA4C1-3EB8-48AB-B65A-E6175061F1F3}" dt="2024-11-13T14:26:05.876" v="134" actId="20577"/>
          <ac:graphicFrameMkLst>
            <pc:docMk/>
            <pc:sldMk cId="955306122" sldId="304"/>
            <ac:graphicFrameMk id="7" creationId="{0A6A7DA6-7306-C1DF-527B-B09F500C3A9B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[Lønnsdata for Rørleggere.xlsx]Utvikling!Pivottabell1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Utvikling!$N$14</c:f>
              <c:strCache>
                <c:ptCount val="1"/>
                <c:pt idx="0">
                  <c:v>Summer av Før oppgjør 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Utvikling!$M$15:$M$25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Utvikling!$N$15:$N$25</c:f>
              <c:numCache>
                <c:formatCode>General</c:formatCode>
                <c:ptCount val="10"/>
                <c:pt idx="0">
                  <c:v>256.07</c:v>
                </c:pt>
                <c:pt idx="1">
                  <c:v>258.64</c:v>
                </c:pt>
                <c:pt idx="2">
                  <c:v>256.10000000000002</c:v>
                </c:pt>
                <c:pt idx="3">
                  <c:v>257.10000000000002</c:v>
                </c:pt>
                <c:pt idx="4">
                  <c:v>260.89</c:v>
                </c:pt>
                <c:pt idx="5">
                  <c:v>267.26</c:v>
                </c:pt>
                <c:pt idx="6">
                  <c:v>269.29000000000002</c:v>
                </c:pt>
                <c:pt idx="7">
                  <c:v>275.17</c:v>
                </c:pt>
                <c:pt idx="8">
                  <c:v>294.54071428571427</c:v>
                </c:pt>
                <c:pt idx="9">
                  <c:v>284.39999999999998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DB-4C6C-950F-59B7DD5EC79D}"/>
            </c:ext>
          </c:extLst>
        </c:ser>
        <c:ser>
          <c:idx val="1"/>
          <c:order val="1"/>
          <c:tx>
            <c:strRef>
              <c:f>Utvikling!$O$14</c:f>
              <c:strCache>
                <c:ptCount val="1"/>
                <c:pt idx="0">
                  <c:v>Summer av Etter oppgjør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Utvikling!$M$15:$M$25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Utvikling!$O$15:$O$25</c:f>
              <c:numCache>
                <c:formatCode>General</c:formatCode>
                <c:ptCount val="10"/>
                <c:pt idx="0">
                  <c:v>257.55</c:v>
                </c:pt>
                <c:pt idx="1">
                  <c:v>259.33</c:v>
                </c:pt>
                <c:pt idx="2">
                  <c:v>258.60000000000002</c:v>
                </c:pt>
                <c:pt idx="3">
                  <c:v>262.32</c:v>
                </c:pt>
                <c:pt idx="4">
                  <c:v>266.5</c:v>
                </c:pt>
                <c:pt idx="5">
                  <c:v>268.99</c:v>
                </c:pt>
                <c:pt idx="6">
                  <c:v>275.8</c:v>
                </c:pt>
                <c:pt idx="7">
                  <c:v>289.32</c:v>
                </c:pt>
                <c:pt idx="8">
                  <c:v>307.24946428571428</c:v>
                </c:pt>
                <c:pt idx="9">
                  <c:v>309.52999999999997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DB-4C6C-950F-59B7DD5EC79D}"/>
            </c:ext>
          </c:extLst>
        </c:ser>
        <c:ser>
          <c:idx val="2"/>
          <c:order val="2"/>
          <c:tx>
            <c:strRef>
              <c:f>Utvikling!$P$14</c:f>
              <c:strCache>
                <c:ptCount val="1"/>
                <c:pt idx="0">
                  <c:v>Summer av Høyest Timelønn</c:v>
                </c:pt>
              </c:strCache>
            </c:strRef>
          </c:tx>
          <c:spPr>
            <a:ln w="28575" cap="rnd">
              <a:solidFill>
                <a:srgbClr val="70AD47">
                  <a:lumMod val="60000"/>
                  <a:lumOff val="4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Utvikling!$M$15:$M$25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Utvikling!$P$15:$P$25</c:f>
              <c:numCache>
                <c:formatCode>General</c:formatCode>
                <c:ptCount val="10"/>
                <c:pt idx="0">
                  <c:v>310</c:v>
                </c:pt>
                <c:pt idx="1">
                  <c:v>290</c:v>
                </c:pt>
                <c:pt idx="2">
                  <c:v>285</c:v>
                </c:pt>
                <c:pt idx="3">
                  <c:v>290</c:v>
                </c:pt>
                <c:pt idx="4">
                  <c:v>305</c:v>
                </c:pt>
                <c:pt idx="5">
                  <c:v>310</c:v>
                </c:pt>
                <c:pt idx="6">
                  <c:v>287.5</c:v>
                </c:pt>
                <c:pt idx="7">
                  <c:v>303.04000000000002</c:v>
                </c:pt>
                <c:pt idx="8">
                  <c:v>315.92</c:v>
                </c:pt>
                <c:pt idx="9">
                  <c:v>333.81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DB-4C6C-950F-59B7DD5EC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8985343"/>
        <c:axId val="278983903"/>
      </c:lineChart>
      <c:catAx>
        <c:axId val="27898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78983903"/>
        <c:crosses val="autoZero"/>
        <c:auto val="1"/>
        <c:lblAlgn val="ctr"/>
        <c:lblOffset val="100"/>
        <c:noMultiLvlLbl val="0"/>
      </c:catAx>
      <c:valAx>
        <c:axId val="278983903"/>
        <c:scaling>
          <c:orientation val="minMax"/>
          <c:max val="340"/>
          <c:min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7898534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'[Lønnsdata for Rørleggere.xlsx]Utvikling'!$D$2</c:f>
              <c:strCache>
                <c:ptCount val="1"/>
                <c:pt idx="0">
                  <c:v>Antall ansatte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'[Lønnsdata for Rørleggere.xlsx]Utvikling'!$B$3:$B$12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'[Lønnsdata for Rørleggere.xlsx]Utvikling'!$D$3:$D$12</c:f>
              <c:numCache>
                <c:formatCode>General</c:formatCode>
                <c:ptCount val="10"/>
                <c:pt idx="0">
                  <c:v>542</c:v>
                </c:pt>
                <c:pt idx="1">
                  <c:v>353</c:v>
                </c:pt>
                <c:pt idx="2">
                  <c:v>450</c:v>
                </c:pt>
                <c:pt idx="3">
                  <c:v>540</c:v>
                </c:pt>
                <c:pt idx="4">
                  <c:v>448</c:v>
                </c:pt>
                <c:pt idx="5">
                  <c:v>454</c:v>
                </c:pt>
                <c:pt idx="6">
                  <c:v>203</c:v>
                </c:pt>
                <c:pt idx="7">
                  <c:v>440</c:v>
                </c:pt>
                <c:pt idx="8">
                  <c:v>667</c:v>
                </c:pt>
                <c:pt idx="9">
                  <c:v>730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CF-457B-AD0F-E5561D03B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99549552"/>
        <c:axId val="1624499216"/>
      </c:lineChart>
      <c:catAx>
        <c:axId val="139954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624499216"/>
        <c:crosses val="autoZero"/>
        <c:auto val="1"/>
        <c:lblAlgn val="ctr"/>
        <c:lblOffset val="100"/>
        <c:noMultiLvlLbl val="0"/>
      </c:catAx>
      <c:valAx>
        <c:axId val="162449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399549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'[Lønnsdata for Rørleggere.xlsx]Utvikling'!$G$2</c:f>
              <c:strCache>
                <c:ptCount val="1"/>
                <c:pt idx="0">
                  <c:v>%- vis endring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'[Lønnsdata for Rørleggere.xlsx]Utvikling'!$B$3:$B$12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'[Lønnsdata for Rørleggere.xlsx]Utvikling'!$G$3:$G$12</c:f>
              <c:numCache>
                <c:formatCode>General</c:formatCode>
                <c:ptCount val="10"/>
                <c:pt idx="0">
                  <c:v>0.57999999999999996</c:v>
                </c:pt>
                <c:pt idx="1">
                  <c:v>0.27</c:v>
                </c:pt>
                <c:pt idx="2">
                  <c:v>0.98</c:v>
                </c:pt>
                <c:pt idx="3">
                  <c:v>2.0099999999999998</c:v>
                </c:pt>
                <c:pt idx="4">
                  <c:v>2.15</c:v>
                </c:pt>
                <c:pt idx="5">
                  <c:v>0.65</c:v>
                </c:pt>
                <c:pt idx="6">
                  <c:v>2.35</c:v>
                </c:pt>
                <c:pt idx="7">
                  <c:v>4.51</c:v>
                </c:pt>
                <c:pt idx="8" formatCode="0.00">
                  <c:v>4.3117857142857137</c:v>
                </c:pt>
                <c:pt idx="9" formatCode="0.00">
                  <c:v>4.87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87-4240-BDAF-8866B0ADDF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6529104"/>
        <c:axId val="1551301024"/>
      </c:lineChart>
      <c:catAx>
        <c:axId val="156652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551301024"/>
        <c:crosses val="autoZero"/>
        <c:auto val="1"/>
        <c:lblAlgn val="ctr"/>
        <c:lblOffset val="100"/>
        <c:noMultiLvlLbl val="0"/>
      </c:catAx>
      <c:valAx>
        <c:axId val="15513010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6652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'[Lønnsdata for Rørleggere.xlsx]Utvikling'!$I$2</c:f>
              <c:strCache>
                <c:ptCount val="1"/>
                <c:pt idx="0">
                  <c:v>OTP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'[Lønnsdata for Rørleggere.xlsx]Utvikling'!$B$8:$B$12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'[Lønnsdata for Rørleggere.xlsx]Utvikling'!$I$8:$I$12</c:f>
              <c:numCache>
                <c:formatCode>General</c:formatCode>
                <c:ptCount val="5"/>
                <c:pt idx="0">
                  <c:v>3.38</c:v>
                </c:pt>
                <c:pt idx="1">
                  <c:v>3.3</c:v>
                </c:pt>
                <c:pt idx="2">
                  <c:v>3.47</c:v>
                </c:pt>
                <c:pt idx="3" formatCode="0.00">
                  <c:v>3.9821428571428572</c:v>
                </c:pt>
                <c:pt idx="4" formatCode="0.00">
                  <c:v>4.13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94-4528-963D-75F15A5492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04066928"/>
        <c:axId val="1546319616"/>
      </c:lineChart>
      <c:catAx>
        <c:axId val="130406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546319616"/>
        <c:crosses val="autoZero"/>
        <c:auto val="1"/>
        <c:lblAlgn val="ctr"/>
        <c:lblOffset val="100"/>
        <c:noMultiLvlLbl val="0"/>
      </c:catAx>
      <c:valAx>
        <c:axId val="1546319616"/>
        <c:scaling>
          <c:orientation val="minMax"/>
          <c:max val="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4066928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'[Lønnsdata for Rørleggere.xlsx]Utvikling'!$C$2</c:f>
              <c:strCache>
                <c:ptCount val="1"/>
                <c:pt idx="0">
                  <c:v>Antall foretak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'[Lønnsdata for Rørleggere.xlsx]Utvikling'!$B$3:$B$12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'[Lønnsdata for Rørleggere.xlsx]Utvikling'!$C$3:$C$12</c:f>
              <c:numCache>
                <c:formatCode>General</c:formatCode>
                <c:ptCount val="10"/>
                <c:pt idx="0">
                  <c:v>37</c:v>
                </c:pt>
                <c:pt idx="1">
                  <c:v>28</c:v>
                </c:pt>
                <c:pt idx="2">
                  <c:v>30</c:v>
                </c:pt>
                <c:pt idx="3">
                  <c:v>35</c:v>
                </c:pt>
                <c:pt idx="4">
                  <c:v>29</c:v>
                </c:pt>
                <c:pt idx="5">
                  <c:v>29</c:v>
                </c:pt>
                <c:pt idx="6">
                  <c:v>14</c:v>
                </c:pt>
                <c:pt idx="7">
                  <c:v>14</c:v>
                </c:pt>
                <c:pt idx="8">
                  <c:v>28</c:v>
                </c:pt>
                <c:pt idx="9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CC-4B0C-9DBF-C76590582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49842112"/>
        <c:axId val="1616938608"/>
      </c:lineChart>
      <c:catAx>
        <c:axId val="94984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616938608"/>
        <c:crosses val="autoZero"/>
        <c:auto val="1"/>
        <c:lblAlgn val="ctr"/>
        <c:lblOffset val="100"/>
        <c:noMultiLvlLbl val="0"/>
      </c:catAx>
      <c:valAx>
        <c:axId val="161693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94984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276EF-5481-BD4E-B2E4-C4DFF8451497}" type="datetimeFigureOut">
              <a:rPr lang="nb-NO" smtClean="0"/>
              <a:t>13.11.2024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49A73-20F3-EA4E-B516-BF9F6B85E3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8704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749A73-20F3-EA4E-B516-BF9F6B85E3A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062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749A73-20F3-EA4E-B516-BF9F6B85E3AF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338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813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D514DFF5-D795-924D-B970-C88F7B1AFBDA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5C73"/>
              </a:gs>
              <a:gs pos="68000">
                <a:srgbClr val="008EA5">
                  <a:alpha val="9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nb-NO"/>
          </a:p>
        </p:txBody>
      </p:sp>
      <p:sp>
        <p:nvSpPr>
          <p:cNvPr id="25" name="Plassholder for tekst 22">
            <a:extLst>
              <a:ext uri="{FF2B5EF4-FFF2-40B4-BE49-F238E27FC236}">
                <a16:creationId xmlns:a16="http://schemas.microsoft.com/office/drawing/2014/main" id="{3597984D-0279-A248-8744-3B8639896A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3462" y="2975738"/>
            <a:ext cx="10125075" cy="14843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00">
                <a:solidFill>
                  <a:schemeClr val="bg1"/>
                </a:solidFill>
                <a:latin typeface="Flexo Light" pitchFamily="2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Flexo Light" pitchFamily="2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Flexo Light" pitchFamily="2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Flexo Light" pitchFamily="2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Flexo Light" pitchFamily="2" charset="0"/>
              </a:defRPr>
            </a:lvl5pPr>
          </a:lstStyle>
          <a:p>
            <a:pPr lvl="0"/>
            <a:r>
              <a:rPr lang="nb-NO" dirty="0"/>
              <a:t>Klikk for å redigere tekst</a:t>
            </a:r>
          </a:p>
        </p:txBody>
      </p:sp>
      <p:sp>
        <p:nvSpPr>
          <p:cNvPr id="26" name="Plassholder for tekst 22">
            <a:extLst>
              <a:ext uri="{FF2B5EF4-FFF2-40B4-BE49-F238E27FC236}">
                <a16:creationId xmlns:a16="http://schemas.microsoft.com/office/drawing/2014/main" id="{61A30F1D-8EA7-FA4A-BED9-4F87EA08CB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33462" y="2397948"/>
            <a:ext cx="10125075" cy="3628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00" b="1">
                <a:solidFill>
                  <a:srgbClr val="B9D137"/>
                </a:solidFill>
                <a:latin typeface="Flexo Light" pitchFamily="2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Flexo Light" pitchFamily="2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Flexo Light" pitchFamily="2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Flexo Light" pitchFamily="2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Flexo Light" pitchFamily="2" charset="0"/>
              </a:defRPr>
            </a:lvl5pPr>
          </a:lstStyle>
          <a:p>
            <a:pPr lvl="0"/>
            <a:r>
              <a:rPr lang="nb-NO" dirty="0"/>
              <a:t>KLIKK FOR Å REDIGERE TEKST</a:t>
            </a:r>
          </a:p>
        </p:txBody>
      </p:sp>
    </p:spTree>
    <p:extLst>
      <p:ext uri="{BB962C8B-B14F-4D97-AF65-F5344CB8AC3E}">
        <p14:creationId xmlns:p14="http://schemas.microsoft.com/office/powerpoint/2010/main" val="409365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F88B37EC-1500-4543-B6C5-AAEB79B750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1060" y="1008063"/>
            <a:ext cx="4545012" cy="630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>
                <a:latin typeface="Flexo Light" pitchFamily="2" charset="0"/>
              </a:defRPr>
            </a:lvl1pPr>
            <a:lvl2pPr marL="457200" indent="0">
              <a:buNone/>
              <a:defRPr sz="3500" b="1">
                <a:latin typeface="Flexo Light" pitchFamily="2" charset="0"/>
              </a:defRPr>
            </a:lvl2pPr>
            <a:lvl3pPr marL="914400" indent="0">
              <a:buNone/>
              <a:defRPr sz="3500" b="1">
                <a:latin typeface="Flexo Light" pitchFamily="2" charset="0"/>
              </a:defRPr>
            </a:lvl3pPr>
            <a:lvl4pPr marL="1371600" indent="0">
              <a:buNone/>
              <a:defRPr sz="3500" b="1">
                <a:latin typeface="Flexo Light" pitchFamily="2" charset="0"/>
              </a:defRPr>
            </a:lvl4pPr>
            <a:lvl5pPr marL="1828800" indent="0">
              <a:buNone/>
              <a:defRPr sz="3500" b="1">
                <a:latin typeface="Flexo Light" pitchFamily="2" charset="0"/>
              </a:defRPr>
            </a:lvl5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5D522757-F47D-5F43-B2B2-3772EAE27B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1059" y="1711016"/>
            <a:ext cx="4545011" cy="4181451"/>
          </a:xfrm>
          <a:custGeom>
            <a:avLst/>
            <a:gdLst>
              <a:gd name="connsiteX0" fmla="*/ 0 w 4545011"/>
              <a:gd name="connsiteY0" fmla="*/ 0 h 4138921"/>
              <a:gd name="connsiteX1" fmla="*/ 4545011 w 4545011"/>
              <a:gd name="connsiteY1" fmla="*/ 0 h 4138921"/>
              <a:gd name="connsiteX2" fmla="*/ 4545011 w 4545011"/>
              <a:gd name="connsiteY2" fmla="*/ 4138921 h 4138921"/>
              <a:gd name="connsiteX3" fmla="*/ 0 w 4545011"/>
              <a:gd name="connsiteY3" fmla="*/ 4138921 h 4138921"/>
              <a:gd name="connsiteX4" fmla="*/ 0 w 4545011"/>
              <a:gd name="connsiteY4" fmla="*/ 0 h 4138921"/>
              <a:gd name="connsiteX0" fmla="*/ 0 w 4545011"/>
              <a:gd name="connsiteY0" fmla="*/ 0 h 4181451"/>
              <a:gd name="connsiteX1" fmla="*/ 4545011 w 4545011"/>
              <a:gd name="connsiteY1" fmla="*/ 0 h 4181451"/>
              <a:gd name="connsiteX2" fmla="*/ 3354165 w 4545011"/>
              <a:gd name="connsiteY2" fmla="*/ 4181451 h 4181451"/>
              <a:gd name="connsiteX3" fmla="*/ 0 w 4545011"/>
              <a:gd name="connsiteY3" fmla="*/ 4138921 h 4181451"/>
              <a:gd name="connsiteX4" fmla="*/ 0 w 4545011"/>
              <a:gd name="connsiteY4" fmla="*/ 0 h 418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45011" h="4181451">
                <a:moveTo>
                  <a:pt x="0" y="0"/>
                </a:moveTo>
                <a:lnTo>
                  <a:pt x="4545011" y="0"/>
                </a:lnTo>
                <a:lnTo>
                  <a:pt x="3354165" y="4181451"/>
                </a:lnTo>
                <a:lnTo>
                  <a:pt x="0" y="4138921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nb-NO" dirty="0"/>
              <a:t>Klikk for å redigere tekst</a:t>
            </a:r>
          </a:p>
        </p:txBody>
      </p:sp>
      <p:sp>
        <p:nvSpPr>
          <p:cNvPr id="28" name="Plassholder for bilde 27">
            <a:extLst>
              <a:ext uri="{FF2B5EF4-FFF2-40B4-BE49-F238E27FC236}">
                <a16:creationId xmlns:a16="http://schemas.microsoft.com/office/drawing/2014/main" id="{35DDACE0-F156-4044-95AC-348CBC83C13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40802" y="-1"/>
            <a:ext cx="8251198" cy="6858001"/>
          </a:xfrm>
          <a:custGeom>
            <a:avLst/>
            <a:gdLst>
              <a:gd name="connsiteX0" fmla="*/ 3112215 w 8251198"/>
              <a:gd name="connsiteY0" fmla="*/ 0 h 6858001"/>
              <a:gd name="connsiteX1" fmla="*/ 8251198 w 8251198"/>
              <a:gd name="connsiteY1" fmla="*/ 0 h 6858001"/>
              <a:gd name="connsiteX2" fmla="*/ 8251198 w 8251198"/>
              <a:gd name="connsiteY2" fmla="*/ 6858001 h 6858001"/>
              <a:gd name="connsiteX3" fmla="*/ 0 w 8251198"/>
              <a:gd name="connsiteY3" fmla="*/ 6858001 h 6858001"/>
              <a:gd name="connsiteX4" fmla="*/ 13383 w 8251198"/>
              <a:gd name="connsiteY4" fmla="*/ 6710388 h 6858001"/>
              <a:gd name="connsiteX5" fmla="*/ 658721 w 8251198"/>
              <a:gd name="connsiteY5" fmla="*/ 4611458 h 6858001"/>
              <a:gd name="connsiteX6" fmla="*/ 756389 w 8251198"/>
              <a:gd name="connsiteY6" fmla="*/ 4442809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51198" h="6858001">
                <a:moveTo>
                  <a:pt x="3112215" y="0"/>
                </a:moveTo>
                <a:lnTo>
                  <a:pt x="8251198" y="0"/>
                </a:lnTo>
                <a:lnTo>
                  <a:pt x="8251198" y="6858001"/>
                </a:lnTo>
                <a:lnTo>
                  <a:pt x="0" y="6858001"/>
                </a:lnTo>
                <a:lnTo>
                  <a:pt x="13383" y="6710388"/>
                </a:lnTo>
                <a:cubicBezTo>
                  <a:pt x="104489" y="5958529"/>
                  <a:pt x="328037" y="5250036"/>
                  <a:pt x="658721" y="4611458"/>
                </a:cubicBezTo>
                <a:lnTo>
                  <a:pt x="756389" y="4442809"/>
                </a:lnTo>
                <a:close/>
              </a:path>
            </a:pathLst>
          </a:custGeom>
          <a:solidFill>
            <a:srgbClr val="C1D8DC"/>
          </a:solidFill>
        </p:spPr>
        <p:txBody>
          <a:bodyPr wrap="square">
            <a:no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571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18D79066-5AA9-544E-95A2-FEAC538B9A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C1D8DC"/>
          </a:solidFill>
        </p:spPr>
        <p:txBody>
          <a:bodyPr/>
          <a:lstStyle/>
          <a:p>
            <a:endParaRPr lang="nb-NO"/>
          </a:p>
        </p:txBody>
      </p:sp>
      <p:sp>
        <p:nvSpPr>
          <p:cNvPr id="9" name="Plassholder for tekst 10">
            <a:extLst>
              <a:ext uri="{FF2B5EF4-FFF2-40B4-BE49-F238E27FC236}">
                <a16:creationId xmlns:a16="http://schemas.microsoft.com/office/drawing/2014/main" id="{F868E3A1-34D5-CA46-9EC8-A3994E05D87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1060" y="3772528"/>
            <a:ext cx="4545012" cy="630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>
                <a:latin typeface="Flexo Light" pitchFamily="2" charset="0"/>
              </a:defRPr>
            </a:lvl1pPr>
            <a:lvl2pPr marL="457200" indent="0">
              <a:buNone/>
              <a:defRPr sz="3500" b="1">
                <a:latin typeface="Flexo Light" pitchFamily="2" charset="0"/>
              </a:defRPr>
            </a:lvl2pPr>
            <a:lvl3pPr marL="914400" indent="0">
              <a:buNone/>
              <a:defRPr sz="3500" b="1">
                <a:latin typeface="Flexo Light" pitchFamily="2" charset="0"/>
              </a:defRPr>
            </a:lvl3pPr>
            <a:lvl4pPr marL="1371600" indent="0">
              <a:buNone/>
              <a:defRPr sz="3500" b="1">
                <a:latin typeface="Flexo Light" pitchFamily="2" charset="0"/>
              </a:defRPr>
            </a:lvl4pPr>
            <a:lvl5pPr marL="1828800" indent="0">
              <a:buNone/>
              <a:defRPr sz="3500" b="1">
                <a:latin typeface="Flexo Light" pitchFamily="2" charset="0"/>
              </a:defRPr>
            </a:lvl5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3194E8A0-AE27-584E-8540-FA6AF23889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1663" y="4402765"/>
            <a:ext cx="10988675" cy="1849437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3542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A5DBBC40-B040-2D44-BC9E-125FB87860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1060" y="949326"/>
            <a:ext cx="4545012" cy="630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>
                <a:latin typeface="Flexo Light" pitchFamily="2" charset="0"/>
              </a:defRPr>
            </a:lvl1pPr>
            <a:lvl2pPr marL="457200" indent="0">
              <a:buNone/>
              <a:defRPr sz="3500" b="1">
                <a:latin typeface="Flexo Light" pitchFamily="2" charset="0"/>
              </a:defRPr>
            </a:lvl2pPr>
            <a:lvl3pPr marL="914400" indent="0">
              <a:buNone/>
              <a:defRPr sz="3500" b="1">
                <a:latin typeface="Flexo Light" pitchFamily="2" charset="0"/>
              </a:defRPr>
            </a:lvl3pPr>
            <a:lvl4pPr marL="1371600" indent="0">
              <a:buNone/>
              <a:defRPr sz="3500" b="1">
                <a:latin typeface="Flexo Light" pitchFamily="2" charset="0"/>
              </a:defRPr>
            </a:lvl4pPr>
            <a:lvl5pPr marL="1828800" indent="0">
              <a:buNone/>
              <a:defRPr sz="3500" b="1">
                <a:latin typeface="Flexo Light" pitchFamily="2" charset="0"/>
              </a:defRPr>
            </a:lvl5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9" name="Plassholder for tekst 11">
            <a:extLst>
              <a:ext uri="{FF2B5EF4-FFF2-40B4-BE49-F238E27FC236}">
                <a16:creationId xmlns:a16="http://schemas.microsoft.com/office/drawing/2014/main" id="{E2F4F6BC-3412-5A4C-A77E-D3896BA9BA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1663" y="1579563"/>
            <a:ext cx="4544409" cy="458732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56B68A6B-C6FD-2D47-8583-B031C5C305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72125" y="0"/>
            <a:ext cx="6619875" cy="6858000"/>
          </a:xfrm>
          <a:prstGeom prst="rect">
            <a:avLst/>
          </a:prstGeom>
          <a:solidFill>
            <a:srgbClr val="C1D8DC"/>
          </a:solidFill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928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E81F7C0A-E5AE-0540-A0DB-431B37297DE8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5C73"/>
              </a:gs>
              <a:gs pos="68000">
                <a:srgbClr val="008EA5">
                  <a:alpha val="9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AE36E844-9C96-4447-8228-14A8A55022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1059" y="949326"/>
            <a:ext cx="10838969" cy="630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>
                <a:solidFill>
                  <a:schemeClr val="bg1"/>
                </a:solidFill>
                <a:latin typeface="Flexo Light" pitchFamily="2" charset="0"/>
              </a:defRPr>
            </a:lvl1pPr>
            <a:lvl2pPr marL="457200" indent="0">
              <a:buNone/>
              <a:defRPr sz="3500" b="1">
                <a:latin typeface="Flexo Light" pitchFamily="2" charset="0"/>
              </a:defRPr>
            </a:lvl2pPr>
            <a:lvl3pPr marL="914400" indent="0">
              <a:buNone/>
              <a:defRPr sz="3500" b="1">
                <a:latin typeface="Flexo Light" pitchFamily="2" charset="0"/>
              </a:defRPr>
            </a:lvl3pPr>
            <a:lvl4pPr marL="1371600" indent="0">
              <a:buNone/>
              <a:defRPr sz="3500" b="1">
                <a:latin typeface="Flexo Light" pitchFamily="2" charset="0"/>
              </a:defRPr>
            </a:lvl4pPr>
            <a:lvl5pPr marL="1828800" indent="0">
              <a:buNone/>
              <a:defRPr sz="3500" b="1">
                <a:latin typeface="Flexo Light" pitchFamily="2" charset="0"/>
              </a:defRPr>
            </a:lvl5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DA3EEEBC-47F5-F44B-B0EE-8458FA25C7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1663" y="1579563"/>
            <a:ext cx="10838970" cy="4587321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47180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69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1" r:id="rId4"/>
    <p:sldLayoutId id="2147483652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 draape">
            <a:extLst>
              <a:ext uri="{FF2B5EF4-FFF2-40B4-BE49-F238E27FC236}">
                <a16:creationId xmlns:a16="http://schemas.microsoft.com/office/drawing/2014/main" id="{C2AECF08-FEF3-B240-AFC4-FF8D29EDD8D1}"/>
              </a:ext>
            </a:extLst>
          </p:cNvPr>
          <p:cNvSpPr/>
          <p:nvPr/>
        </p:nvSpPr>
        <p:spPr>
          <a:xfrm rot="14531185" flipH="1">
            <a:off x="-4773595" y="-7174862"/>
            <a:ext cx="14646259" cy="23467793"/>
          </a:xfrm>
          <a:custGeom>
            <a:avLst/>
            <a:gdLst>
              <a:gd name="connsiteX0" fmla="*/ 2128214 w 4256428"/>
              <a:gd name="connsiteY0" fmla="*/ 0 h 6858000"/>
              <a:gd name="connsiteX1" fmla="*/ 3963277 w 4256428"/>
              <a:gd name="connsiteY1" fmla="*/ 3479942 h 6858000"/>
              <a:gd name="connsiteX2" fmla="*/ 3999564 w 4256428"/>
              <a:gd name="connsiteY2" fmla="*/ 3542949 h 6858000"/>
              <a:gd name="connsiteX3" fmla="*/ 4256428 w 4256428"/>
              <a:gd name="connsiteY3" fmla="*/ 4613033 h 6858000"/>
              <a:gd name="connsiteX4" fmla="*/ 2128214 w 4256428"/>
              <a:gd name="connsiteY4" fmla="*/ 6858000 h 6858000"/>
              <a:gd name="connsiteX5" fmla="*/ 0 w 4256428"/>
              <a:gd name="connsiteY5" fmla="*/ 4613033 h 6858000"/>
              <a:gd name="connsiteX6" fmla="*/ 256864 w 4256428"/>
              <a:gd name="connsiteY6" fmla="*/ 3542949 h 6858000"/>
              <a:gd name="connsiteX7" fmla="*/ 293140 w 4256428"/>
              <a:gd name="connsiteY7" fmla="*/ 3479962 h 6858000"/>
              <a:gd name="connsiteX0" fmla="*/ 2128214 w 4256428"/>
              <a:gd name="connsiteY0" fmla="*/ 0 h 6858000"/>
              <a:gd name="connsiteX1" fmla="*/ 3963277 w 4256428"/>
              <a:gd name="connsiteY1" fmla="*/ 3479942 h 6858000"/>
              <a:gd name="connsiteX2" fmla="*/ 3999564 w 4256428"/>
              <a:gd name="connsiteY2" fmla="*/ 3542949 h 6858000"/>
              <a:gd name="connsiteX3" fmla="*/ 4256428 w 4256428"/>
              <a:gd name="connsiteY3" fmla="*/ 4613033 h 6858000"/>
              <a:gd name="connsiteX4" fmla="*/ 2128214 w 4256428"/>
              <a:gd name="connsiteY4" fmla="*/ 6858000 h 6858000"/>
              <a:gd name="connsiteX5" fmla="*/ 0 w 4256428"/>
              <a:gd name="connsiteY5" fmla="*/ 4613033 h 6858000"/>
              <a:gd name="connsiteX6" fmla="*/ 256864 w 4256428"/>
              <a:gd name="connsiteY6" fmla="*/ 3542949 h 6858000"/>
              <a:gd name="connsiteX7" fmla="*/ 2128214 w 4256428"/>
              <a:gd name="connsiteY7" fmla="*/ 0 h 6858000"/>
              <a:gd name="connsiteX0" fmla="*/ 2128214 w 4256428"/>
              <a:gd name="connsiteY0" fmla="*/ 0 h 6858000"/>
              <a:gd name="connsiteX1" fmla="*/ 3963277 w 4256428"/>
              <a:gd name="connsiteY1" fmla="*/ 3479942 h 6858000"/>
              <a:gd name="connsiteX2" fmla="*/ 3999564 w 4256428"/>
              <a:gd name="connsiteY2" fmla="*/ 3542949 h 6858000"/>
              <a:gd name="connsiteX3" fmla="*/ 4256428 w 4256428"/>
              <a:gd name="connsiteY3" fmla="*/ 4613033 h 6858000"/>
              <a:gd name="connsiteX4" fmla="*/ 2128214 w 4256428"/>
              <a:gd name="connsiteY4" fmla="*/ 6858000 h 6858000"/>
              <a:gd name="connsiteX5" fmla="*/ 0 w 4256428"/>
              <a:gd name="connsiteY5" fmla="*/ 4613033 h 6858000"/>
              <a:gd name="connsiteX6" fmla="*/ 256864 w 4256428"/>
              <a:gd name="connsiteY6" fmla="*/ 3542949 h 6858000"/>
              <a:gd name="connsiteX7" fmla="*/ 2128214 w 4256428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56428" h="6858000">
                <a:moveTo>
                  <a:pt x="2128214" y="0"/>
                </a:moveTo>
                <a:lnTo>
                  <a:pt x="3963277" y="3479942"/>
                </a:lnTo>
                <a:lnTo>
                  <a:pt x="3999564" y="3542949"/>
                </a:lnTo>
                <a:cubicBezTo>
                  <a:pt x="4163378" y="3861045"/>
                  <a:pt x="4256428" y="4225577"/>
                  <a:pt x="4256428" y="4613033"/>
                </a:cubicBezTo>
                <a:cubicBezTo>
                  <a:pt x="4256428" y="5852894"/>
                  <a:pt x="3303594" y="6858000"/>
                  <a:pt x="2128214" y="6858000"/>
                </a:cubicBezTo>
                <a:cubicBezTo>
                  <a:pt x="952834" y="6858000"/>
                  <a:pt x="0" y="5852894"/>
                  <a:pt x="0" y="4613033"/>
                </a:cubicBezTo>
                <a:cubicBezTo>
                  <a:pt x="0" y="4225577"/>
                  <a:pt x="93050" y="3861045"/>
                  <a:pt x="256864" y="3542949"/>
                </a:cubicBezTo>
                <a:cubicBezTo>
                  <a:pt x="880647" y="2361966"/>
                  <a:pt x="1009244" y="631413"/>
                  <a:pt x="2128214" y="0"/>
                </a:cubicBezTo>
                <a:close/>
              </a:path>
            </a:pathLst>
          </a:custGeom>
          <a:gradFill flip="none" rotWithShape="1">
            <a:gsLst>
              <a:gs pos="86000">
                <a:srgbClr val="004B62"/>
              </a:gs>
              <a:gs pos="13000">
                <a:srgbClr val="008EA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DE32B120-5BAD-1A41-930C-735BCCBD9FAB}"/>
              </a:ext>
            </a:extLst>
          </p:cNvPr>
          <p:cNvSpPr txBox="1"/>
          <p:nvPr/>
        </p:nvSpPr>
        <p:spPr>
          <a:xfrm>
            <a:off x="620233" y="359192"/>
            <a:ext cx="9778408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3500" b="1" spc="15" dirty="0">
                <a:solidFill>
                  <a:schemeClr val="bg1"/>
                </a:solidFill>
                <a:latin typeface="Flexo" pitchFamily="2" charset="0"/>
              </a:rPr>
              <a:t>Lønnsutvikling i rørleggerfaget for 2024</a:t>
            </a:r>
          </a:p>
          <a:p>
            <a:r>
              <a:rPr lang="nb-NO" sz="1600" b="1" spc="15" dirty="0">
                <a:solidFill>
                  <a:schemeClr val="bg1"/>
                </a:solidFill>
                <a:latin typeface="Flexo" pitchFamily="2" charset="0"/>
              </a:rPr>
              <a:t>(Tabellen tar ikke høyde for lønnstillegg i form av diverse frynsegoder, kompetanse, ansiennitet etc.)</a:t>
            </a:r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0A6A7DA6-7306-C1DF-527B-B09F500C3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77473"/>
              </p:ext>
            </p:extLst>
          </p:nvPr>
        </p:nvGraphicFramePr>
        <p:xfrm>
          <a:off x="620234" y="1990985"/>
          <a:ext cx="11277242" cy="2876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0626">
                  <a:extLst>
                    <a:ext uri="{9D8B030D-6E8A-4147-A177-3AD203B41FA5}">
                      <a16:colId xmlns:a16="http://schemas.microsoft.com/office/drawing/2014/main" val="3413053223"/>
                    </a:ext>
                  </a:extLst>
                </a:gridCol>
                <a:gridCol w="1302427">
                  <a:extLst>
                    <a:ext uri="{9D8B030D-6E8A-4147-A177-3AD203B41FA5}">
                      <a16:colId xmlns:a16="http://schemas.microsoft.com/office/drawing/2014/main" val="77190389"/>
                    </a:ext>
                  </a:extLst>
                </a:gridCol>
                <a:gridCol w="1233195">
                  <a:extLst>
                    <a:ext uri="{9D8B030D-6E8A-4147-A177-3AD203B41FA5}">
                      <a16:colId xmlns:a16="http://schemas.microsoft.com/office/drawing/2014/main" val="4027735467"/>
                    </a:ext>
                  </a:extLst>
                </a:gridCol>
                <a:gridCol w="1073095">
                  <a:extLst>
                    <a:ext uri="{9D8B030D-6E8A-4147-A177-3AD203B41FA5}">
                      <a16:colId xmlns:a16="http://schemas.microsoft.com/office/drawing/2014/main" val="3976353487"/>
                    </a:ext>
                  </a:extLst>
                </a:gridCol>
                <a:gridCol w="1233195">
                  <a:extLst>
                    <a:ext uri="{9D8B030D-6E8A-4147-A177-3AD203B41FA5}">
                      <a16:colId xmlns:a16="http://schemas.microsoft.com/office/drawing/2014/main" val="3813542572"/>
                    </a:ext>
                  </a:extLst>
                </a:gridCol>
                <a:gridCol w="1833566">
                  <a:extLst>
                    <a:ext uri="{9D8B030D-6E8A-4147-A177-3AD203B41FA5}">
                      <a16:colId xmlns:a16="http://schemas.microsoft.com/office/drawing/2014/main" val="3665956900"/>
                    </a:ext>
                  </a:extLst>
                </a:gridCol>
                <a:gridCol w="920569">
                  <a:extLst>
                    <a:ext uri="{9D8B030D-6E8A-4147-A177-3AD203B41FA5}">
                      <a16:colId xmlns:a16="http://schemas.microsoft.com/office/drawing/2014/main" val="4220676474"/>
                    </a:ext>
                  </a:extLst>
                </a:gridCol>
                <a:gridCol w="920569">
                  <a:extLst>
                    <a:ext uri="{9D8B030D-6E8A-4147-A177-3AD203B41FA5}">
                      <a16:colId xmlns:a16="http://schemas.microsoft.com/office/drawing/2014/main" val="2917355785"/>
                    </a:ext>
                  </a:extLst>
                </a:gridCol>
              </a:tblGrid>
              <a:tr h="222950">
                <a:tc gridSpan="2">
                  <a:txBody>
                    <a:bodyPr/>
                    <a:lstStyle/>
                    <a:p>
                      <a:pPr algn="l"/>
                      <a:r>
                        <a:rPr lang="nb-NO" sz="1600" b="1" dirty="0">
                          <a:solidFill>
                            <a:schemeClr val="bg1"/>
                          </a:solidFill>
                          <a:effectLst/>
                        </a:rPr>
                        <a:t>Avdeling</a:t>
                      </a:r>
                      <a:endParaRPr lang="nb-NO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nb-NO" sz="1600" b="1" dirty="0">
                          <a:solidFill>
                            <a:schemeClr val="bg1"/>
                          </a:solidFill>
                          <a:effectLst/>
                        </a:rPr>
                        <a:t>Servicelønn rørlegger</a:t>
                      </a:r>
                      <a:br>
                        <a:rPr lang="nb-NO" sz="16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br>
                        <a:rPr lang="nb-NO" sz="16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endParaRPr lang="nb-NO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600" b="1" dirty="0">
                          <a:solidFill>
                            <a:schemeClr val="bg1"/>
                          </a:solidFill>
                          <a:effectLst/>
                        </a:rPr>
                        <a:t>Rørlegger </a:t>
                      </a:r>
                      <a:br>
                        <a:rPr lang="nb-NO" sz="16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endParaRPr lang="nb-NO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/>
                      <a:r>
                        <a:rPr lang="nb-NO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bg1"/>
                          </a:solidFill>
                          <a:effectLst/>
                        </a:rPr>
                        <a:t>Pensjons innbetaling</a:t>
                      </a:r>
                      <a:endParaRPr lang="nb-NO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266506"/>
                  </a:ext>
                </a:extLst>
              </a:tr>
              <a:tr h="300886">
                <a:tc gridSpan="2">
                  <a:txBody>
                    <a:bodyPr/>
                    <a:lstStyle/>
                    <a:p>
                      <a:pPr algn="l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Timelønn</a:t>
                      </a:r>
                      <a:endParaRPr lang="nb-NO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Timelønn</a:t>
                      </a:r>
                      <a:endParaRPr lang="nb-NO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Prosent %</a:t>
                      </a:r>
                      <a:endParaRPr lang="nb-NO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876713"/>
                  </a:ext>
                </a:extLst>
              </a:tr>
              <a:tr h="621734">
                <a:tc>
                  <a:txBody>
                    <a:bodyPr/>
                    <a:lstStyle/>
                    <a:p>
                      <a:pPr algn="ctr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Antall foretak/</a:t>
                      </a:r>
                    </a:p>
                    <a:p>
                      <a:pPr algn="ctr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ansatte</a:t>
                      </a:r>
                      <a:endParaRPr lang="nb-NO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Før oppgjør 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Etter</a:t>
                      </a:r>
                      <a:b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oppgjør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%- vis</a:t>
                      </a:r>
                    </a:p>
                    <a:p>
                      <a:pPr algn="ctr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endring</a:t>
                      </a:r>
                      <a:endParaRPr lang="nb-NO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Høyest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timelønn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Lavest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Høyest</a:t>
                      </a:r>
                      <a:endParaRPr lang="nb-NO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046304"/>
                  </a:ext>
                </a:extLst>
              </a:tr>
              <a:tr h="601772">
                <a:tc>
                  <a:txBody>
                    <a:bodyPr/>
                    <a:lstStyle/>
                    <a:p>
                      <a:pPr algn="l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Rogaland (Nord-Rogaland)</a:t>
                      </a:r>
                      <a:b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</a:br>
                      <a:endParaRPr lang="nb-NO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10/153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306,3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317,5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4,59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329,2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0744317"/>
                  </a:ext>
                </a:extLst>
              </a:tr>
              <a:tr h="601772">
                <a:tc>
                  <a:txBody>
                    <a:bodyPr/>
                    <a:lstStyle/>
                    <a:p>
                      <a:pPr algn="l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Rogaland (Sør-Rogaland)</a:t>
                      </a:r>
                      <a:b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</a:br>
                      <a:endParaRPr lang="nb-NO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>
                          <a:solidFill>
                            <a:schemeClr val="bg1"/>
                          </a:solidFill>
                          <a:effectLst/>
                        </a:rPr>
                        <a:t>20/579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314,22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329,16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4,72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337,77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</a:p>
                    <a:p>
                      <a:pPr algn="ctr"/>
                      <a:r>
                        <a:rPr lang="nb-NO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690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30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 draape">
            <a:extLst>
              <a:ext uri="{FF2B5EF4-FFF2-40B4-BE49-F238E27FC236}">
                <a16:creationId xmlns:a16="http://schemas.microsoft.com/office/drawing/2014/main" id="{C2AECF08-FEF3-B240-AFC4-FF8D29EDD8D1}"/>
              </a:ext>
            </a:extLst>
          </p:cNvPr>
          <p:cNvSpPr/>
          <p:nvPr/>
        </p:nvSpPr>
        <p:spPr>
          <a:xfrm rot="14531185" flipH="1">
            <a:off x="-4773595" y="-7174862"/>
            <a:ext cx="14646259" cy="23467793"/>
          </a:xfrm>
          <a:custGeom>
            <a:avLst/>
            <a:gdLst>
              <a:gd name="connsiteX0" fmla="*/ 2128214 w 4256428"/>
              <a:gd name="connsiteY0" fmla="*/ 0 h 6858000"/>
              <a:gd name="connsiteX1" fmla="*/ 3963277 w 4256428"/>
              <a:gd name="connsiteY1" fmla="*/ 3479942 h 6858000"/>
              <a:gd name="connsiteX2" fmla="*/ 3999564 w 4256428"/>
              <a:gd name="connsiteY2" fmla="*/ 3542949 h 6858000"/>
              <a:gd name="connsiteX3" fmla="*/ 4256428 w 4256428"/>
              <a:gd name="connsiteY3" fmla="*/ 4613033 h 6858000"/>
              <a:gd name="connsiteX4" fmla="*/ 2128214 w 4256428"/>
              <a:gd name="connsiteY4" fmla="*/ 6858000 h 6858000"/>
              <a:gd name="connsiteX5" fmla="*/ 0 w 4256428"/>
              <a:gd name="connsiteY5" fmla="*/ 4613033 h 6858000"/>
              <a:gd name="connsiteX6" fmla="*/ 256864 w 4256428"/>
              <a:gd name="connsiteY6" fmla="*/ 3542949 h 6858000"/>
              <a:gd name="connsiteX7" fmla="*/ 293140 w 4256428"/>
              <a:gd name="connsiteY7" fmla="*/ 3479962 h 6858000"/>
              <a:gd name="connsiteX0" fmla="*/ 2128214 w 4256428"/>
              <a:gd name="connsiteY0" fmla="*/ 0 h 6858000"/>
              <a:gd name="connsiteX1" fmla="*/ 3963277 w 4256428"/>
              <a:gd name="connsiteY1" fmla="*/ 3479942 h 6858000"/>
              <a:gd name="connsiteX2" fmla="*/ 3999564 w 4256428"/>
              <a:gd name="connsiteY2" fmla="*/ 3542949 h 6858000"/>
              <a:gd name="connsiteX3" fmla="*/ 4256428 w 4256428"/>
              <a:gd name="connsiteY3" fmla="*/ 4613033 h 6858000"/>
              <a:gd name="connsiteX4" fmla="*/ 2128214 w 4256428"/>
              <a:gd name="connsiteY4" fmla="*/ 6858000 h 6858000"/>
              <a:gd name="connsiteX5" fmla="*/ 0 w 4256428"/>
              <a:gd name="connsiteY5" fmla="*/ 4613033 h 6858000"/>
              <a:gd name="connsiteX6" fmla="*/ 256864 w 4256428"/>
              <a:gd name="connsiteY6" fmla="*/ 3542949 h 6858000"/>
              <a:gd name="connsiteX7" fmla="*/ 2128214 w 4256428"/>
              <a:gd name="connsiteY7" fmla="*/ 0 h 6858000"/>
              <a:gd name="connsiteX0" fmla="*/ 2128214 w 4256428"/>
              <a:gd name="connsiteY0" fmla="*/ 0 h 6858000"/>
              <a:gd name="connsiteX1" fmla="*/ 3963277 w 4256428"/>
              <a:gd name="connsiteY1" fmla="*/ 3479942 h 6858000"/>
              <a:gd name="connsiteX2" fmla="*/ 3999564 w 4256428"/>
              <a:gd name="connsiteY2" fmla="*/ 3542949 h 6858000"/>
              <a:gd name="connsiteX3" fmla="*/ 4256428 w 4256428"/>
              <a:gd name="connsiteY3" fmla="*/ 4613033 h 6858000"/>
              <a:gd name="connsiteX4" fmla="*/ 2128214 w 4256428"/>
              <a:gd name="connsiteY4" fmla="*/ 6858000 h 6858000"/>
              <a:gd name="connsiteX5" fmla="*/ 0 w 4256428"/>
              <a:gd name="connsiteY5" fmla="*/ 4613033 h 6858000"/>
              <a:gd name="connsiteX6" fmla="*/ 256864 w 4256428"/>
              <a:gd name="connsiteY6" fmla="*/ 3542949 h 6858000"/>
              <a:gd name="connsiteX7" fmla="*/ 2128214 w 4256428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56428" h="6858000">
                <a:moveTo>
                  <a:pt x="2128214" y="0"/>
                </a:moveTo>
                <a:lnTo>
                  <a:pt x="3963277" y="3479942"/>
                </a:lnTo>
                <a:lnTo>
                  <a:pt x="3999564" y="3542949"/>
                </a:lnTo>
                <a:cubicBezTo>
                  <a:pt x="4163378" y="3861045"/>
                  <a:pt x="4256428" y="4225577"/>
                  <a:pt x="4256428" y="4613033"/>
                </a:cubicBezTo>
                <a:cubicBezTo>
                  <a:pt x="4256428" y="5852894"/>
                  <a:pt x="3303594" y="6858000"/>
                  <a:pt x="2128214" y="6858000"/>
                </a:cubicBezTo>
                <a:cubicBezTo>
                  <a:pt x="952834" y="6858000"/>
                  <a:pt x="0" y="5852894"/>
                  <a:pt x="0" y="4613033"/>
                </a:cubicBezTo>
                <a:cubicBezTo>
                  <a:pt x="0" y="4225577"/>
                  <a:pt x="93050" y="3861045"/>
                  <a:pt x="256864" y="3542949"/>
                </a:cubicBezTo>
                <a:cubicBezTo>
                  <a:pt x="880647" y="2361966"/>
                  <a:pt x="1009244" y="631413"/>
                  <a:pt x="2128214" y="0"/>
                </a:cubicBezTo>
                <a:close/>
              </a:path>
            </a:pathLst>
          </a:custGeom>
          <a:gradFill flip="none" rotWithShape="1">
            <a:gsLst>
              <a:gs pos="86000">
                <a:srgbClr val="004B62"/>
              </a:gs>
              <a:gs pos="13000">
                <a:srgbClr val="008EA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DE32B120-5BAD-1A41-930C-735BCCBD9FAB}"/>
              </a:ext>
            </a:extLst>
          </p:cNvPr>
          <p:cNvSpPr txBox="1"/>
          <p:nvPr/>
        </p:nvSpPr>
        <p:spPr>
          <a:xfrm>
            <a:off x="620233" y="359192"/>
            <a:ext cx="9778408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3500" b="1" spc="15" dirty="0">
                <a:solidFill>
                  <a:schemeClr val="bg1"/>
                </a:solidFill>
                <a:latin typeface="Flexo" pitchFamily="2" charset="0"/>
              </a:rPr>
              <a:t>Lønnsutvikling</a:t>
            </a:r>
          </a:p>
          <a:p>
            <a:r>
              <a:rPr lang="nb-NO" sz="3500" b="1" spc="15" dirty="0">
                <a:solidFill>
                  <a:schemeClr val="bg1"/>
                </a:solidFill>
                <a:latin typeface="Flexo" pitchFamily="2" charset="0"/>
              </a:rPr>
              <a:t>Rogaland</a:t>
            </a:r>
          </a:p>
          <a:p>
            <a:r>
              <a:rPr lang="nb-NO" sz="3500" b="1" spc="15" dirty="0">
                <a:solidFill>
                  <a:schemeClr val="bg1"/>
                </a:solidFill>
                <a:latin typeface="Flexo" pitchFamily="2" charset="0"/>
              </a:rPr>
              <a:t>2015-2024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C6183675-C06E-D741-A443-AB46DC5EEAF8}"/>
              </a:ext>
            </a:extLst>
          </p:cNvPr>
          <p:cNvGrpSpPr/>
          <p:nvPr/>
        </p:nvGrpSpPr>
        <p:grpSpPr>
          <a:xfrm>
            <a:off x="772868" y="2914683"/>
            <a:ext cx="10310983" cy="1597661"/>
            <a:chOff x="772868" y="2914683"/>
            <a:chExt cx="10310983" cy="1597661"/>
          </a:xfrm>
        </p:grpSpPr>
        <p:sp>
          <p:nvSpPr>
            <p:cNvPr id="51" name="TekstSylinder 50">
              <a:extLst>
                <a:ext uri="{FF2B5EF4-FFF2-40B4-BE49-F238E27FC236}">
                  <a16:creationId xmlns:a16="http://schemas.microsoft.com/office/drawing/2014/main" id="{425C4090-3EE8-024E-98FE-102982E23B72}"/>
                </a:ext>
              </a:extLst>
            </p:cNvPr>
            <p:cNvSpPr txBox="1"/>
            <p:nvPr/>
          </p:nvSpPr>
          <p:spPr>
            <a:xfrm>
              <a:off x="779958" y="3712125"/>
              <a:ext cx="2615606" cy="4462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b-NO" sz="2300" b="1" spc="15" dirty="0">
                  <a:solidFill>
                    <a:srgbClr val="B9D137"/>
                  </a:solidFill>
                  <a:latin typeface="Flexo" pitchFamily="2" charset="0"/>
                </a:rPr>
                <a:t>Antall foretak</a:t>
              </a:r>
              <a:endParaRPr lang="nb-NO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" name="Gruppe 1">
              <a:extLst>
                <a:ext uri="{FF2B5EF4-FFF2-40B4-BE49-F238E27FC236}">
                  <a16:creationId xmlns:a16="http://schemas.microsoft.com/office/drawing/2014/main" id="{74768F70-628B-434F-B619-06B2125747EF}"/>
                </a:ext>
              </a:extLst>
            </p:cNvPr>
            <p:cNvGrpSpPr/>
            <p:nvPr/>
          </p:nvGrpSpPr>
          <p:grpSpPr>
            <a:xfrm>
              <a:off x="772868" y="2914683"/>
              <a:ext cx="10310983" cy="1597661"/>
              <a:chOff x="772868" y="2914683"/>
              <a:chExt cx="10310983" cy="1920826"/>
            </a:xfrm>
          </p:grpSpPr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FE339DF4-ED41-F349-BDA8-EB215FFBDB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2868" y="2914683"/>
                <a:ext cx="0" cy="1920826"/>
              </a:xfrm>
              <a:prstGeom prst="line">
                <a:avLst/>
              </a:prstGeom>
              <a:ln w="12700">
                <a:solidFill>
                  <a:srgbClr val="004B6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BC7D40F7-E81A-DD42-BEF9-B388EB560E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02654" y="2914683"/>
                <a:ext cx="0" cy="1920826"/>
              </a:xfrm>
              <a:prstGeom prst="line">
                <a:avLst/>
              </a:prstGeom>
              <a:ln w="12700">
                <a:solidFill>
                  <a:srgbClr val="004B6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ett linje 47">
                <a:extLst>
                  <a:ext uri="{FF2B5EF4-FFF2-40B4-BE49-F238E27FC236}">
                    <a16:creationId xmlns:a16="http://schemas.microsoft.com/office/drawing/2014/main" id="{E996AC71-4A02-B04C-839F-12AF16A153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54468" y="2914683"/>
                <a:ext cx="0" cy="1920826"/>
              </a:xfrm>
              <a:prstGeom prst="line">
                <a:avLst/>
              </a:prstGeom>
              <a:ln w="12700">
                <a:solidFill>
                  <a:srgbClr val="004B6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id="{845B1039-44E4-5B4C-9A1B-44C653D876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3371" y="2914683"/>
                <a:ext cx="0" cy="1920826"/>
              </a:xfrm>
              <a:prstGeom prst="line">
                <a:avLst/>
              </a:prstGeom>
              <a:ln w="12700">
                <a:solidFill>
                  <a:srgbClr val="004B6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ett linje 61">
                <a:extLst>
                  <a:ext uri="{FF2B5EF4-FFF2-40B4-BE49-F238E27FC236}">
                    <a16:creationId xmlns:a16="http://schemas.microsoft.com/office/drawing/2014/main" id="{4E8CAA10-4A9D-6141-9240-10D3468589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83851" y="2914683"/>
                <a:ext cx="0" cy="1920826"/>
              </a:xfrm>
              <a:prstGeom prst="line">
                <a:avLst/>
              </a:prstGeom>
              <a:ln w="12700">
                <a:solidFill>
                  <a:srgbClr val="004B6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TekstSylinder 64">
              <a:extLst>
                <a:ext uri="{FF2B5EF4-FFF2-40B4-BE49-F238E27FC236}">
                  <a16:creationId xmlns:a16="http://schemas.microsoft.com/office/drawing/2014/main" id="{CA751D7B-229D-B944-9E3A-682A1A176BDB}"/>
                </a:ext>
              </a:extLst>
            </p:cNvPr>
            <p:cNvSpPr txBox="1"/>
            <p:nvPr/>
          </p:nvSpPr>
          <p:spPr>
            <a:xfrm>
              <a:off x="3401238" y="3712125"/>
              <a:ext cx="2541652" cy="4462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b-NO" sz="2300" b="1" spc="15" dirty="0">
                  <a:solidFill>
                    <a:srgbClr val="B9D137"/>
                  </a:solidFill>
                  <a:latin typeface="Flexo" pitchFamily="2" charset="0"/>
                </a:rPr>
                <a:t>Antall ansatte</a:t>
              </a:r>
              <a:endParaRPr lang="nb-NO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TekstSylinder 65">
              <a:extLst>
                <a:ext uri="{FF2B5EF4-FFF2-40B4-BE49-F238E27FC236}">
                  <a16:creationId xmlns:a16="http://schemas.microsoft.com/office/drawing/2014/main" id="{16D1D034-E189-0E45-B342-793421800A9C}"/>
                </a:ext>
              </a:extLst>
            </p:cNvPr>
            <p:cNvSpPr txBox="1"/>
            <p:nvPr/>
          </p:nvSpPr>
          <p:spPr>
            <a:xfrm>
              <a:off x="5951398" y="3712125"/>
              <a:ext cx="2541652" cy="8002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b-NO" sz="2300" b="1" spc="15" dirty="0">
                  <a:solidFill>
                    <a:srgbClr val="B9D137"/>
                  </a:solidFill>
                  <a:latin typeface="Flexo" pitchFamily="2" charset="0"/>
                </a:rPr>
                <a:t>%-vis endring i lønn</a:t>
              </a:r>
              <a:endParaRPr lang="nb-NO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id="{F44FB485-F90D-B34C-88C1-F5D7F782CC4F}"/>
                </a:ext>
              </a:extLst>
            </p:cNvPr>
            <p:cNvSpPr txBox="1"/>
            <p:nvPr/>
          </p:nvSpPr>
          <p:spPr>
            <a:xfrm>
              <a:off x="8532038" y="3712125"/>
              <a:ext cx="2541652" cy="4462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b-NO" sz="2300" b="1" spc="15" dirty="0">
                  <a:solidFill>
                    <a:srgbClr val="B9D137"/>
                  </a:solidFill>
                  <a:latin typeface="Flexo" pitchFamily="2" charset="0"/>
                </a:rPr>
                <a:t>%-vis endring i OTP</a:t>
              </a:r>
              <a:endParaRPr lang="nb-NO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C3E63F9-872B-5951-179A-7B25E0A1C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95984"/>
              </p:ext>
            </p:extLst>
          </p:nvPr>
        </p:nvGraphicFramePr>
        <p:xfrm>
          <a:off x="4292891" y="-607629"/>
          <a:ext cx="5571989" cy="3385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5518FF8-17D6-2A2F-7499-09C06F719A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1868318"/>
              </p:ext>
            </p:extLst>
          </p:nvPr>
        </p:nvGraphicFramePr>
        <p:xfrm>
          <a:off x="3480636" y="4512344"/>
          <a:ext cx="2214017" cy="1644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928E57E-A8EF-15D6-05ED-EF2D2CE828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15380"/>
              </p:ext>
            </p:extLst>
          </p:nvPr>
        </p:nvGraphicFramePr>
        <p:xfrm>
          <a:off x="5990386" y="4559035"/>
          <a:ext cx="2541652" cy="1597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764ADF3-4375-E186-B7F5-4118A7CDC1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402328"/>
              </p:ext>
            </p:extLst>
          </p:nvPr>
        </p:nvGraphicFramePr>
        <p:xfrm>
          <a:off x="8432581" y="4559035"/>
          <a:ext cx="2609207" cy="1473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411973FA-3570-58A7-D94E-E04D1631A9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226097"/>
              </p:ext>
            </p:extLst>
          </p:nvPr>
        </p:nvGraphicFramePr>
        <p:xfrm>
          <a:off x="774466" y="4512343"/>
          <a:ext cx="2440592" cy="1644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59568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026e1fe-49bb-449a-8d5b-3bd79927248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AFE9C36245BC4BB6587FCD3FCE4C89" ma:contentTypeVersion="16" ma:contentTypeDescription="Create a new document." ma:contentTypeScope="" ma:versionID="198c4ac085717341da80172c24e300e1">
  <xsd:schema xmlns:xsd="http://www.w3.org/2001/XMLSchema" xmlns:xs="http://www.w3.org/2001/XMLSchema" xmlns:p="http://schemas.microsoft.com/office/2006/metadata/properties" xmlns:ns3="b026e1fe-49bb-449a-8d5b-3bd799272481" xmlns:ns4="eaa5ac8f-7094-4abb-bde8-7127cdf3f3d9" targetNamespace="http://schemas.microsoft.com/office/2006/metadata/properties" ma:root="true" ma:fieldsID="fc75b77d527481d5e1171576c550e955" ns3:_="" ns4:_="">
    <xsd:import namespace="b026e1fe-49bb-449a-8d5b-3bd799272481"/>
    <xsd:import namespace="eaa5ac8f-7094-4abb-bde8-7127cdf3f3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6e1fe-49bb-449a-8d5b-3bd7992724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5ac8f-7094-4abb-bde8-7127cdf3f3d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CA83EA-2777-4D9B-8FA9-9C14DF45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F36880-525A-49DB-8481-90CA82806307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eaa5ac8f-7094-4abb-bde8-7127cdf3f3d9"/>
    <ds:schemaRef ds:uri="b026e1fe-49bb-449a-8d5b-3bd79927248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EC430B-BCE5-42E2-BD3D-3D9C7E3002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26e1fe-49bb-449a-8d5b-3bd799272481"/>
    <ds:schemaRef ds:uri="eaa5ac8f-7094-4abb-bde8-7127cdf3f3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3511</TotalTime>
  <Words>109</Words>
  <Application>Microsoft Office PowerPoint</Application>
  <PresentationFormat>Widescreen</PresentationFormat>
  <Paragraphs>58</Paragraphs>
  <Slides>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Flexo</vt:lpstr>
      <vt:lpstr>Flexo Light</vt:lpstr>
      <vt:lpstr>Times New Roman</vt:lpstr>
      <vt:lpstr>Office-tema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Guro Vestre</dc:creator>
  <cp:lastModifiedBy>Gry Winterstø</cp:lastModifiedBy>
  <cp:revision>283</cp:revision>
  <dcterms:created xsi:type="dcterms:W3CDTF">2022-01-03T14:30:04Z</dcterms:created>
  <dcterms:modified xsi:type="dcterms:W3CDTF">2024-11-13T14:26:24Z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0x0101004EAFE9C36245BC4BB6587FCD3FCE4C89</vt:lpwstr>
  </property>
  <property fmtid="{D5CDD505-2E9C-101B-9397-08002B2CF9AE}" pid="3" name="_dlc_DocIdItemGuid">
    <vt:lpwstr>e5ec95a2-dca7-4dc9-90a9-aa797f2546db</vt:lpwstr>
  </property>
  <property fmtid="{D5CDD505-2E9C-101B-9397-08002B2CF9AE}" pid="4" name="TaxKeyword">
    <vt:lpwstr/>
  </property>
</Properties>
</file>